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67" r:id="rId3"/>
    <p:sldId id="271" r:id="rId4"/>
    <p:sldId id="268" r:id="rId5"/>
    <p:sldId id="270" r:id="rId6"/>
    <p:sldId id="269" r:id="rId7"/>
    <p:sldId id="266" r:id="rId8"/>
  </p:sldIdLst>
  <p:sldSz cx="9144000" cy="5143500" type="screen16x9"/>
  <p:notesSz cx="6858000" cy="9144000"/>
  <p:custDataLst>
    <p:tags r:id="rId11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8">
          <p15:clr>
            <a:srgbClr val="A4A3A4"/>
          </p15:clr>
        </p15:guide>
        <p15:guide id="2" orient="horz" pos="744">
          <p15:clr>
            <a:srgbClr val="A4A3A4"/>
          </p15:clr>
        </p15:guide>
        <p15:guide id="3" pos="2880">
          <p15:clr>
            <a:srgbClr val="A4A3A4"/>
          </p15:clr>
        </p15:guide>
        <p15:guide id="4" pos="271">
          <p15:clr>
            <a:srgbClr val="A4A3A4"/>
          </p15:clr>
        </p15:guide>
        <p15:guide id="5" pos="5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0" autoAdjust="0"/>
    <p:restoredTop sz="94628" autoAdjust="0"/>
  </p:normalViewPr>
  <p:slideViewPr>
    <p:cSldViewPr snapToGrid="0">
      <p:cViewPr varScale="1">
        <p:scale>
          <a:sx n="145" d="100"/>
          <a:sy n="145" d="100"/>
        </p:scale>
        <p:origin x="114" y="150"/>
      </p:cViewPr>
      <p:guideLst>
        <p:guide orient="horz" pos="2878"/>
        <p:guide orient="horz" pos="744"/>
        <p:guide pos="2880"/>
        <p:guide pos="271"/>
        <p:guide pos="54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25" d="100"/>
          <a:sy n="125" d="100"/>
        </p:scale>
        <p:origin x="-2208" y="15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3B54B-1DB4-4548-B55C-A419C7CB6B35}" type="datetimeFigureOut">
              <a:rPr lang="nl-NL" smtClean="0"/>
              <a:t>31-1-2019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D42F-A6E9-4566-9B51-2DB85E4027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656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FFDD6-80DA-4732-AB62-D182E15B6E20}" type="datetimeFigureOut">
              <a:rPr lang="nl-NL" smtClean="0"/>
              <a:t>31-1-2019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7150" y="649288"/>
            <a:ext cx="6972300" cy="3922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13568" y="4714504"/>
            <a:ext cx="5230863" cy="376447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7D123-C831-4A2D-920C-8F39C4D8C0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15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2230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953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620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7150" y="649288"/>
            <a:ext cx="6972300" cy="392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1770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7150" y="649288"/>
            <a:ext cx="6972300" cy="392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51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7150" y="649288"/>
            <a:ext cx="6972300" cy="392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235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7150" y="649288"/>
            <a:ext cx="6972300" cy="392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7405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7150" y="649288"/>
            <a:ext cx="6972300" cy="392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1583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7150" y="649288"/>
            <a:ext cx="6972300" cy="392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295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image" Target="../media/image5.emf"/><Relationship Id="rId5" Type="http://schemas.openxmlformats.org/officeDocument/2006/relationships/tags" Target="../tags/tag5.xml"/><Relationship Id="rId10" Type="http://schemas.openxmlformats.org/officeDocument/2006/relationships/image" Target="../media/image3.emf"/><Relationship Id="rId4" Type="http://schemas.openxmlformats.org/officeDocument/2006/relationships/tags" Target="../tags/tag4.xml"/><Relationship Id="rId9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20.xml"/><Relationship Id="rId7" Type="http://schemas.openxmlformats.org/officeDocument/2006/relationships/image" Target="../media/image12.jpg"/><Relationship Id="rId2" Type="http://schemas.openxmlformats.org/officeDocument/2006/relationships/tags" Target="../tags/tag19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9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5.emf"/><Relationship Id="rId4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5.emf"/><Relationship Id="rId4" Type="http://schemas.openxmlformats.org/officeDocument/2006/relationships/image" Target="../media/image7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5.emf"/><Relationship Id="rId4" Type="http://schemas.openxmlformats.org/officeDocument/2006/relationships/image" Target="../media/image8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5.emf"/><Relationship Id="rId4" Type="http://schemas.openxmlformats.org/officeDocument/2006/relationships/image" Target="../media/image9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5.emf"/><Relationship Id="rId4" Type="http://schemas.openxmlformats.org/officeDocument/2006/relationships/image" Target="../media/image10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5.emf"/><Relationship Id="rId4" Type="http://schemas.openxmlformats.org/officeDocument/2006/relationships/image" Target="../media/image11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rovinciehuis"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34475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2657475" y="1587341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8" name="Rectangle 7"/>
          <p:cNvSpPr/>
          <p:nvPr userDrawn="1">
            <p:custDataLst>
              <p:tags r:id="rId5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9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5500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4" y="205979"/>
            <a:ext cx="8283575" cy="3693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430212" y="1181100"/>
            <a:ext cx="3917669" cy="3387329"/>
          </a:xfrm>
        </p:spPr>
        <p:txBody>
          <a:bodyPr>
            <a:normAutofit/>
          </a:bodyPr>
          <a:lstStyle>
            <a:lvl1pPr marL="268288" indent="-268288">
              <a:defRPr lang="nl-NL" sz="1500" dirty="0" smtClean="0"/>
            </a:lvl1pPr>
            <a:lvl2pPr marL="538163" indent="-269875">
              <a:defRPr lang="nl-NL" sz="1500" dirty="0" smtClean="0"/>
            </a:lvl2pPr>
            <a:lvl3pPr marL="809625" indent="-266700">
              <a:defRPr lang="nl-NL" sz="1500" dirty="0" smtClean="0"/>
            </a:lvl3pPr>
            <a:lvl4pPr marL="1076325" indent="-266700">
              <a:defRPr lang="nl-NL" sz="1500" dirty="0" smtClean="0"/>
            </a:lvl4pPr>
            <a:lvl5pPr marL="1343025" indent="-266700">
              <a:defRPr lang="nl-NL" sz="1500" dirty="0"/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796120" y="1181100"/>
            <a:ext cx="3917669" cy="3387329"/>
          </a:xfrm>
        </p:spPr>
        <p:txBody>
          <a:bodyPr>
            <a:normAutofit/>
          </a:bodyPr>
          <a:lstStyle>
            <a:lvl1pPr marL="268288" indent="-268288">
              <a:defRPr lang="nl-NL" sz="1500" dirty="0" smtClean="0"/>
            </a:lvl1pPr>
            <a:lvl2pPr marL="538163" indent="-269875">
              <a:defRPr lang="nl-NL" sz="1500" dirty="0" smtClean="0"/>
            </a:lvl2pPr>
            <a:lvl3pPr marL="809625" indent="-266700">
              <a:defRPr lang="nl-NL" sz="1500" dirty="0" smtClean="0"/>
            </a:lvl3pPr>
            <a:lvl4pPr marL="1076325" indent="-266700">
              <a:defRPr lang="nl-NL" sz="1500" dirty="0" smtClean="0"/>
            </a:lvl4pPr>
            <a:lvl5pPr marL="1343025" indent="-266700">
              <a:defRPr lang="nl-NL" sz="1500" dirty="0"/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8469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4" y="205979"/>
            <a:ext cx="8283575" cy="3693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0213" y="1181100"/>
            <a:ext cx="3916800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een tekst</a:t>
            </a:r>
            <a:br>
              <a:rPr lang="nl-NL" dirty="0" smtClean="0"/>
            </a:br>
            <a:r>
              <a:rPr lang="nl-NL" dirty="0" smtClean="0"/>
              <a:t>toe te voegen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6988" y="1181100"/>
            <a:ext cx="3916800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een tekst</a:t>
            </a:r>
            <a:br>
              <a:rPr lang="nl-NL" dirty="0" smtClean="0"/>
            </a:br>
            <a:r>
              <a:rPr lang="nl-NL" dirty="0" smtClean="0"/>
              <a:t>toe te voegen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430212" y="1765494"/>
            <a:ext cx="3917669" cy="2803331"/>
          </a:xfrm>
        </p:spPr>
        <p:txBody>
          <a:bodyPr>
            <a:normAutofit/>
          </a:bodyPr>
          <a:lstStyle>
            <a:lvl1pPr marL="268288" indent="-268288">
              <a:defRPr sz="1500"/>
            </a:lvl1pPr>
            <a:lvl2pPr marL="538163" indent="-269875">
              <a:defRPr sz="1500"/>
            </a:lvl2pPr>
            <a:lvl3pPr marL="809625" indent="-266700">
              <a:defRPr sz="1500"/>
            </a:lvl3pPr>
            <a:lvl4pPr marL="1076325" indent="-266700">
              <a:defRPr sz="1500"/>
            </a:lvl4pPr>
            <a:lvl5pPr marL="1343025" indent="-266700">
              <a:defRPr sz="1500"/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796120" y="1765494"/>
            <a:ext cx="3917669" cy="2803331"/>
          </a:xfrm>
        </p:spPr>
        <p:txBody>
          <a:bodyPr>
            <a:normAutofit/>
          </a:bodyPr>
          <a:lstStyle>
            <a:lvl1pPr marL="268288" indent="-268288">
              <a:defRPr sz="1500"/>
            </a:lvl1pPr>
            <a:lvl2pPr marL="538163" indent="-269875">
              <a:defRPr sz="1500"/>
            </a:lvl2pPr>
            <a:lvl3pPr marL="809625" indent="-266700">
              <a:defRPr sz="1500"/>
            </a:lvl3pPr>
            <a:lvl4pPr marL="1076325" indent="-266700">
              <a:defRPr sz="1500"/>
            </a:lvl4pPr>
            <a:lvl5pPr marL="1343025" indent="-266700">
              <a:defRPr sz="1500"/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8598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4" y="205979"/>
            <a:ext cx="8283575" cy="3693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26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386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et invoegen (systeemdia)"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2546039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cture Placeholder 4"/>
          <p:cNvSpPr>
            <a:spLocks noGrp="1"/>
          </p:cNvSpPr>
          <p:nvPr>
            <p:ph type="pic" sz="quarter" idx="10" hasCustomPrompt="1"/>
            <p:custDataLst>
              <p:tags r:id="rId3"/>
            </p:custDataLst>
          </p:nvPr>
        </p:nvSpPr>
        <p:spPr>
          <a:xfrm>
            <a:off x="0" y="2575111"/>
            <a:ext cx="9144000" cy="256838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nl-NL" dirty="0" smtClean="0"/>
              <a:t>Klik op het pictogram om </a:t>
            </a:r>
            <a:br>
              <a:rPr lang="nl-NL" dirty="0" smtClean="0"/>
            </a:br>
            <a:r>
              <a:rPr lang="nl-NL" dirty="0" smtClean="0"/>
              <a:t>een afbeelding in te voegen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480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tatenvergadering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599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Mensen op straa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4746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olderlandschap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040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tedelijk landschap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264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Industri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45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Verkeer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748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4" y="205979"/>
            <a:ext cx="8283575" cy="3693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34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3" y="2323941"/>
            <a:ext cx="8283575" cy="369332"/>
          </a:xfrm>
        </p:spPr>
        <p:txBody>
          <a:bodyPr anchor="t"/>
          <a:lstStyle>
            <a:lvl1pPr algn="l">
              <a:defRPr sz="2400" b="1" cap="none" baseline="0"/>
            </a:lvl1pPr>
          </a:lstStyle>
          <a:p>
            <a:r>
              <a:rPr lang="nl-NL" dirty="0" smtClean="0"/>
              <a:t>Klik om een sectiekop te maken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0213" y="1890597"/>
            <a:ext cx="8283575" cy="258532"/>
          </a:xfrm>
        </p:spPr>
        <p:txBody>
          <a:bodyPr wrap="square" anchor="b">
            <a:sp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tekst toe te voegen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728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4" y="205979"/>
            <a:ext cx="8283575" cy="73866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nl-NL" noProof="0" dirty="0" smtClean="0"/>
              <a:t>Klik om een</a:t>
            </a:r>
            <a:br>
              <a:rPr lang="nl-NL" noProof="0" dirty="0" smtClean="0"/>
            </a:br>
            <a:r>
              <a:rPr lang="nl-NL" noProof="0" dirty="0" smtClean="0"/>
              <a:t>titel te maken</a:t>
            </a:r>
            <a:endParaRPr lang="nl-N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1181100"/>
            <a:ext cx="8283575" cy="33873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l-NL" noProof="0" dirty="0" smtClean="0"/>
              <a:t>Eerste niveau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</a:p>
          <a:p>
            <a:pPr lvl="5"/>
            <a:r>
              <a:rPr lang="nl-NL" noProof="0" dirty="0" smtClean="0"/>
              <a:t>Zesde niveau</a:t>
            </a:r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212" y="4863334"/>
            <a:ext cx="28956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93" y="4751408"/>
            <a:ext cx="1270013" cy="25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0188" y="4863334"/>
            <a:ext cx="21336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lang="nl-NL" sz="900" smtClean="0"/>
            </a:lvl1pPr>
          </a:lstStyle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66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62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38100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195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700" indent="-352425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1063" indent="-358775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4.xml"/><Relationship Id="rId7" Type="http://schemas.openxmlformats.org/officeDocument/2006/relationships/oleObject" Target="../embeddings/oleObject3.bin"/><Relationship Id="rId2" Type="http://schemas.openxmlformats.org/officeDocument/2006/relationships/tags" Target="../tags/tag23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56442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2657475" y="519113"/>
            <a:ext cx="6056313" cy="738664"/>
          </a:xfrm>
        </p:spPr>
        <p:txBody>
          <a:bodyPr/>
          <a:lstStyle/>
          <a:p>
            <a:r>
              <a:rPr lang="nl-NL" smtClean="0"/>
              <a:t>GeoNetwork implementatie</a:t>
            </a:r>
            <a:br>
              <a:rPr lang="nl-NL" smtClean="0"/>
            </a:br>
            <a:r>
              <a:rPr lang="nl-NL" smtClean="0"/>
              <a:t>Provincie Zuid-Holland</a:t>
            </a:r>
            <a:endParaRPr lang="nl-NL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2657475" y="1587341"/>
            <a:ext cx="6056313" cy="452432"/>
          </a:xfrm>
        </p:spPr>
        <p:txBody>
          <a:bodyPr/>
          <a:lstStyle/>
          <a:p>
            <a:r>
              <a:rPr lang="nl-NL" sz="1400" smtClean="0"/>
              <a:t>Martijn Brünger</a:t>
            </a:r>
          </a:p>
          <a:p>
            <a:r>
              <a:rPr lang="nl-NL" sz="1400"/>
              <a:t>Fiona </a:t>
            </a:r>
            <a:r>
              <a:rPr lang="nl-NL" sz="1400" smtClean="0"/>
              <a:t>Smith</a:t>
            </a:r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345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GeoNetwork</a:t>
            </a:r>
            <a:r>
              <a:rPr lang="nl-NL" dirty="0" smtClean="0"/>
              <a:t> – </a:t>
            </a:r>
            <a:r>
              <a:rPr lang="nl-NL" dirty="0" smtClean="0"/>
              <a:t>update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1400" dirty="0" smtClean="0"/>
              <a:t>2.8 -&gt; 3.4.2</a:t>
            </a:r>
          </a:p>
          <a:p>
            <a:endParaRPr lang="nl-NL" sz="1400" dirty="0"/>
          </a:p>
          <a:p>
            <a:r>
              <a:rPr lang="nl-NL" sz="1400" dirty="0" smtClean="0"/>
              <a:t>Start: eind 2017</a:t>
            </a:r>
          </a:p>
          <a:p>
            <a:endParaRPr lang="nl-NL" sz="1400" dirty="0" smtClean="0"/>
          </a:p>
          <a:p>
            <a:r>
              <a:rPr lang="nl-NL" sz="1400" dirty="0" smtClean="0"/>
              <a:t>Zoekportaal voor </a:t>
            </a:r>
            <a:r>
              <a:rPr lang="nl-NL" sz="1400" dirty="0" err="1" smtClean="0"/>
              <a:t>geodata</a:t>
            </a:r>
            <a:endParaRPr lang="nl-NL" sz="1400" dirty="0" smtClean="0"/>
          </a:p>
          <a:p>
            <a:endParaRPr lang="nl-NL" sz="1400" dirty="0" smtClean="0"/>
          </a:p>
          <a:p>
            <a:r>
              <a:rPr lang="nl-NL" sz="1400" dirty="0" smtClean="0"/>
              <a:t>Fase 1:</a:t>
            </a:r>
          </a:p>
          <a:p>
            <a:pPr lvl="1"/>
            <a:r>
              <a:rPr lang="nl-NL" sz="1400" dirty="0" smtClean="0"/>
              <a:t>Interne node</a:t>
            </a:r>
          </a:p>
          <a:p>
            <a:pPr lvl="1"/>
            <a:r>
              <a:rPr lang="nl-NL" sz="1400" dirty="0" smtClean="0"/>
              <a:t>Dutch skin</a:t>
            </a:r>
          </a:p>
          <a:p>
            <a:pPr lvl="1"/>
            <a:r>
              <a:rPr lang="nl-NL" sz="1400" dirty="0" err="1" smtClean="0"/>
              <a:t>Harvest</a:t>
            </a:r>
            <a:r>
              <a:rPr lang="nl-NL" sz="1400" dirty="0" smtClean="0"/>
              <a:t> SDE database</a:t>
            </a:r>
          </a:p>
          <a:p>
            <a:pPr marL="0" indent="0">
              <a:buNone/>
            </a:pPr>
            <a:endParaRPr lang="nl-NL" sz="1400" dirty="0" smtClean="0"/>
          </a:p>
          <a:p>
            <a:r>
              <a:rPr lang="nl-NL" sz="1400" dirty="0" smtClean="0"/>
              <a:t>Fase 2:</a:t>
            </a:r>
          </a:p>
          <a:p>
            <a:pPr lvl="1"/>
            <a:r>
              <a:rPr lang="nl-NL" sz="1400" dirty="0" smtClean="0"/>
              <a:t>Externe node</a:t>
            </a:r>
          </a:p>
          <a:p>
            <a:pPr lvl="1"/>
            <a:r>
              <a:rPr lang="nl-NL" sz="1400" dirty="0" smtClean="0"/>
              <a:t>NGR </a:t>
            </a:r>
            <a:r>
              <a:rPr lang="nl-NL" sz="1400" dirty="0" err="1" smtClean="0"/>
              <a:t>harvest</a:t>
            </a:r>
            <a:endParaRPr lang="nl-NL" sz="1400" dirty="0" smtClean="0"/>
          </a:p>
          <a:p>
            <a:pPr lvl="1"/>
            <a:endParaRPr lang="nl-NL" sz="1400" dirty="0"/>
          </a:p>
          <a:p>
            <a:r>
              <a:rPr lang="nl-NL" sz="1400" dirty="0" smtClean="0"/>
              <a:t>Fase 3:</a:t>
            </a:r>
          </a:p>
          <a:p>
            <a:pPr lvl="1"/>
            <a:r>
              <a:rPr lang="nl-NL" sz="1400" dirty="0" smtClean="0"/>
              <a:t>Beheer metadata in </a:t>
            </a:r>
            <a:r>
              <a:rPr lang="nl-NL" sz="1400" dirty="0" err="1" smtClean="0"/>
              <a:t>GeoNetwork</a:t>
            </a:r>
            <a:endParaRPr lang="nl-NL" sz="1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93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GeoNetwork</a:t>
            </a:r>
            <a:r>
              <a:rPr lang="nl-NL" dirty="0" smtClean="0"/>
              <a:t> – </a:t>
            </a:r>
            <a:r>
              <a:rPr lang="nl-NL" dirty="0" smtClean="0"/>
              <a:t>situatie voor update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062" y="1169335"/>
            <a:ext cx="3775878" cy="2223410"/>
          </a:xfrm>
        </p:spPr>
      </p:pic>
    </p:spTree>
    <p:extLst>
      <p:ext uri="{BB962C8B-B14F-4D97-AF65-F5344CB8AC3E}">
        <p14:creationId xmlns:p14="http://schemas.microsoft.com/office/powerpoint/2010/main" val="237566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GeoNetwork</a:t>
            </a:r>
            <a:r>
              <a:rPr lang="nl-NL" dirty="0" smtClean="0"/>
              <a:t> – </a:t>
            </a:r>
            <a:r>
              <a:rPr lang="nl-NL" dirty="0" smtClean="0"/>
              <a:t>huidige situatie</a:t>
            </a:r>
            <a:endParaRPr lang="nl-NL" dirty="0"/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86" y="1181100"/>
            <a:ext cx="3742028" cy="3387725"/>
          </a:xfrm>
        </p:spPr>
      </p:pic>
    </p:spTree>
    <p:extLst>
      <p:ext uri="{BB962C8B-B14F-4D97-AF65-F5344CB8AC3E}">
        <p14:creationId xmlns:p14="http://schemas.microsoft.com/office/powerpoint/2010/main" val="39073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GeoNetwork</a:t>
            </a:r>
            <a:r>
              <a:rPr lang="nl-NL" dirty="0" smtClean="0"/>
              <a:t> – </a:t>
            </a:r>
            <a:r>
              <a:rPr lang="nl-NL" dirty="0" smtClean="0"/>
              <a:t>huidige situatie</a:t>
            </a:r>
            <a:endParaRPr lang="nl-NL" dirty="0"/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86" y="1181100"/>
            <a:ext cx="3742028" cy="3387725"/>
          </a:xfrm>
        </p:spPr>
      </p:pic>
      <p:sp>
        <p:nvSpPr>
          <p:cNvPr id="3" name="Tekstvak 2"/>
          <p:cNvSpPr txBox="1"/>
          <p:nvPr/>
        </p:nvSpPr>
        <p:spPr>
          <a:xfrm>
            <a:off x="7131004" y="2262976"/>
            <a:ext cx="1710388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200" dirty="0" smtClean="0"/>
              <a:t>Demo:</a:t>
            </a:r>
          </a:p>
          <a:p>
            <a:endParaRPr lang="nl-NL" sz="1200" dirty="0" smtClean="0"/>
          </a:p>
          <a:p>
            <a:r>
              <a:rPr lang="nl-NL" sz="1200" dirty="0" err="1" smtClean="0"/>
              <a:t>Geodataportaal</a:t>
            </a:r>
            <a:r>
              <a:rPr lang="nl-NL" sz="1200" dirty="0" smtClean="0"/>
              <a:t>:</a:t>
            </a:r>
          </a:p>
          <a:p>
            <a:r>
              <a:rPr lang="nl-NL" sz="1200" dirty="0" smtClean="0"/>
              <a:t>http://</a:t>
            </a:r>
            <a:r>
              <a:rPr lang="nl-NL" sz="1200" dirty="0"/>
              <a:t>data.pzh.local</a:t>
            </a:r>
            <a:r>
              <a:rPr lang="nl-NL" sz="1200" dirty="0" smtClean="0"/>
              <a:t>/</a:t>
            </a:r>
          </a:p>
          <a:p>
            <a:endParaRPr lang="nl-NL" sz="1200" dirty="0" smtClean="0"/>
          </a:p>
          <a:p>
            <a:r>
              <a:rPr lang="nl-NL" sz="1200" dirty="0" smtClean="0"/>
              <a:t>Dataloket:</a:t>
            </a:r>
          </a:p>
          <a:p>
            <a:r>
              <a:rPr lang="nl-NL" sz="1200" dirty="0"/>
              <a:t>https://dataloket.zuid-holland.nl/</a:t>
            </a:r>
            <a:endParaRPr lang="nl-NL" sz="1200" dirty="0" smtClean="0"/>
          </a:p>
          <a:p>
            <a:endParaRPr lang="nl-NL" sz="1200" dirty="0" smtClean="0"/>
          </a:p>
          <a:p>
            <a:r>
              <a:rPr lang="nl-NL" sz="1200" dirty="0" smtClean="0"/>
              <a:t>Dataplatform:</a:t>
            </a:r>
          </a:p>
          <a:p>
            <a:r>
              <a:rPr lang="nl-NL" sz="1200" dirty="0"/>
              <a:t>https://zuid-holland.dataplatform.nl/</a:t>
            </a:r>
            <a:endParaRPr lang="nl-NL" sz="1200" dirty="0" smtClean="0"/>
          </a:p>
          <a:p>
            <a:endParaRPr lang="nl-NL" sz="1200" dirty="0" smtClean="0"/>
          </a:p>
        </p:txBody>
      </p:sp>
    </p:spTree>
    <p:extLst>
      <p:ext uri="{BB962C8B-B14F-4D97-AF65-F5344CB8AC3E}">
        <p14:creationId xmlns:p14="http://schemas.microsoft.com/office/powerpoint/2010/main" val="29565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GeoNetwork</a:t>
            </a:r>
            <a:r>
              <a:rPr lang="nl-NL" dirty="0" smtClean="0"/>
              <a:t> – </a:t>
            </a:r>
            <a:r>
              <a:rPr lang="nl-NL" dirty="0" smtClean="0"/>
              <a:t>toekomstige situatie</a:t>
            </a:r>
            <a:endParaRPr lang="nl-NL" dirty="0"/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86" y="1181100"/>
            <a:ext cx="3742028" cy="3387725"/>
          </a:xfrm>
        </p:spPr>
      </p:pic>
    </p:spTree>
    <p:extLst>
      <p:ext uri="{BB962C8B-B14F-4D97-AF65-F5344CB8AC3E}">
        <p14:creationId xmlns:p14="http://schemas.microsoft.com/office/powerpoint/2010/main" val="64336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GeoNetwork toekomst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Beheer metadata:</a:t>
            </a:r>
          </a:p>
          <a:p>
            <a:pPr lvl="1"/>
            <a:r>
              <a:rPr lang="nl-NL" smtClean="0"/>
              <a:t>IDgis</a:t>
            </a:r>
          </a:p>
          <a:p>
            <a:pPr lvl="1"/>
            <a:r>
              <a:rPr lang="nl-NL" smtClean="0"/>
              <a:t>Geosticker</a:t>
            </a:r>
          </a:p>
          <a:p>
            <a:pPr lvl="1"/>
            <a:r>
              <a:rPr lang="nl-NL" smtClean="0"/>
              <a:t>GeoNetwork</a:t>
            </a:r>
          </a:p>
          <a:p>
            <a:r>
              <a:rPr lang="nl-NL" smtClean="0"/>
              <a:t>Voordelen/nadelen:</a:t>
            </a:r>
          </a:p>
          <a:p>
            <a:pPr lvl="1"/>
            <a:r>
              <a:rPr lang="nl-NL" smtClean="0"/>
              <a:t>IDgis: nieuw, nog in ontwikkeling</a:t>
            </a:r>
          </a:p>
          <a:p>
            <a:pPr lvl="1"/>
            <a:r>
              <a:rPr lang="nl-NL" smtClean="0"/>
              <a:t>Geosticker: onbekend of nieuwe ISO-standard is meegenomen</a:t>
            </a:r>
          </a:p>
          <a:p>
            <a:pPr lvl="1"/>
            <a:r>
              <a:rPr lang="nl-NL" smtClean="0"/>
              <a:t>GeoNetwork: koppeling met SDE-database</a:t>
            </a:r>
          </a:p>
          <a:p>
            <a:r>
              <a:rPr lang="nl-NL" smtClean="0"/>
              <a:t>Ervaringen?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80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eshKKMTp0me9etbIJ.ly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p7ejJ4t0qR.hLYr2yhO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_4rMXG10uzgt95.pVT6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g1WbKFMUey04DQL2gj1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tmjukGkMkq_inFAlwup3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M1xhAi06K0U_r73wv2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heme/theme1.xml><?xml version="1.0" encoding="utf-8"?>
<a:theme xmlns:a="http://schemas.openxmlformats.org/drawingml/2006/main" name="Provincie Zuid Holland 16x9">
  <a:themeElements>
    <a:clrScheme name="PZH">
      <a:dk1>
        <a:srgbClr val="000066"/>
      </a:dk1>
      <a:lt1>
        <a:sysClr val="window" lastClr="FFFFFF"/>
      </a:lt1>
      <a:dk2>
        <a:srgbClr val="000000"/>
      </a:dk2>
      <a:lt2>
        <a:srgbClr val="FFFFFF"/>
      </a:lt2>
      <a:accent1>
        <a:srgbClr val="000066"/>
      </a:accent1>
      <a:accent2>
        <a:srgbClr val="990000"/>
      </a:accent2>
      <a:accent3>
        <a:srgbClr val="CC9900"/>
      </a:accent3>
      <a:accent4>
        <a:srgbClr val="0000C0"/>
      </a:accent4>
      <a:accent5>
        <a:srgbClr val="F60000"/>
      </a:accent5>
      <a:accent6>
        <a:srgbClr val="FFC319"/>
      </a:accent6>
      <a:hlink>
        <a:srgbClr val="000066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ZH">
      <a:dk1>
        <a:srgbClr val="000066"/>
      </a:dk1>
      <a:lt1>
        <a:sysClr val="window" lastClr="FFFFFF"/>
      </a:lt1>
      <a:dk2>
        <a:srgbClr val="000000"/>
      </a:dk2>
      <a:lt2>
        <a:srgbClr val="FFFFFF"/>
      </a:lt2>
      <a:accent1>
        <a:srgbClr val="000066"/>
      </a:accent1>
      <a:accent2>
        <a:srgbClr val="990000"/>
      </a:accent2>
      <a:accent3>
        <a:srgbClr val="CC9900"/>
      </a:accent3>
      <a:accent4>
        <a:srgbClr val="0000C0"/>
      </a:accent4>
      <a:accent5>
        <a:srgbClr val="F60000"/>
      </a:accent5>
      <a:accent6>
        <a:srgbClr val="FFC319"/>
      </a:accent6>
      <a:hlink>
        <a:srgbClr val="BFBFBF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ZH">
      <a:dk1>
        <a:srgbClr val="000066"/>
      </a:dk1>
      <a:lt1>
        <a:sysClr val="window" lastClr="FFFFFF"/>
      </a:lt1>
      <a:dk2>
        <a:srgbClr val="000000"/>
      </a:dk2>
      <a:lt2>
        <a:srgbClr val="FFFFFF"/>
      </a:lt2>
      <a:accent1>
        <a:srgbClr val="000066"/>
      </a:accent1>
      <a:accent2>
        <a:srgbClr val="990000"/>
      </a:accent2>
      <a:accent3>
        <a:srgbClr val="CC9900"/>
      </a:accent3>
      <a:accent4>
        <a:srgbClr val="0000C0"/>
      </a:accent4>
      <a:accent5>
        <a:srgbClr val="F60000"/>
      </a:accent5>
      <a:accent6>
        <a:srgbClr val="FFC319"/>
      </a:accent6>
      <a:hlink>
        <a:srgbClr val="BFBFBF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</TotalTime>
  <Words>118</Words>
  <Application>Microsoft Office PowerPoint</Application>
  <PresentationFormat>Diavoorstelling (16:9)</PresentationFormat>
  <Paragraphs>51</Paragraphs>
  <Slides>7</Slides>
  <Notes>6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Provincie Zuid Holland 16x9</vt:lpstr>
      <vt:lpstr>think-cell Slide</vt:lpstr>
      <vt:lpstr>GeoNetwork implementatie Provincie Zuid-Holland</vt:lpstr>
      <vt:lpstr>GeoNetwork – update</vt:lpstr>
      <vt:lpstr>GeoNetwork – situatie voor update</vt:lpstr>
      <vt:lpstr>GeoNetwork – huidige situatie</vt:lpstr>
      <vt:lpstr>GeoNetwork – huidige situatie</vt:lpstr>
      <vt:lpstr>GeoNetwork – toekomstige situatie</vt:lpstr>
      <vt:lpstr>GeoNetwork toekomst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Veronica Stroomer</dc:creator>
  <cp:lastModifiedBy>Brünger, M</cp:lastModifiedBy>
  <cp:revision>71</cp:revision>
  <dcterms:created xsi:type="dcterms:W3CDTF">2012-10-29T11:59:42Z</dcterms:created>
  <dcterms:modified xsi:type="dcterms:W3CDTF">2019-01-31T08:34:48Z</dcterms:modified>
</cp:coreProperties>
</file>